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Relationship Id="rId3" Type="http://schemas.openxmlformats.org/officeDocument/2006/relationships/image" Target="../media/image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6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1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cppreference.com/w/cpp/language/operator_precedence" TargetMode="External"/><Relationship Id="rId4" Type="http://schemas.openxmlformats.org/officeDocument/2006/relationships/image" Target="../media/image72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8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4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7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8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2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3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4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9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0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1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2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3.png"/><Relationship Id="rId3" Type="http://schemas.openxmlformats.org/officeDocument/2006/relationships/image" Target="../media/image2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6.png"/><Relationship Id="rId3" Type="http://schemas.openxmlformats.org/officeDocument/2006/relationships/image" Target="../media/image2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7.png"/><Relationship Id="rId3" Type="http://schemas.openxmlformats.org/officeDocument/2006/relationships/image" Target="../media/image2.png"/><Relationship Id="rId4" Type="http://schemas.openxmlformats.org/officeDocument/2006/relationships/image" Target="../media/image106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8.pn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9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1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2.png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3.png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4.png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2.png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7.png"/><Relationship Id="rId3" Type="http://schemas.openxmlformats.org/officeDocument/2006/relationships/image" Target="../media/image2.png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6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6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7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Function with default arguments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arguments</a:t>
            </a:r>
          </a:p>
        </p:txBody>
      </p:sp>
      <p:sp>
        <p:nvSpPr>
          <p:cNvPr id="15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2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2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2722634"/>
            <a:ext cx="12420600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Functions and references to returned values"/>
          <p:cNvSpPr txBox="1"/>
          <p:nvPr>
            <p:ph type="title" idx="4294967295"/>
          </p:nvPr>
        </p:nvSpPr>
        <p:spPr>
          <a:xfrm>
            <a:off x="1206500" y="952500"/>
            <a:ext cx="22091486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 and references to returned values</a:t>
            </a:r>
          </a:p>
        </p:txBody>
      </p:sp>
      <p:sp>
        <p:nvSpPr>
          <p:cNvPr id="15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3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2167" y="2711572"/>
            <a:ext cx="13320152" cy="967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4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3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6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6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63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64" name="Rectangle"/>
          <p:cNvSpPr/>
          <p:nvPr/>
        </p:nvSpPr>
        <p:spPr>
          <a:xfrm>
            <a:off x="2236847" y="54660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7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68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7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7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7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7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78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79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80" name="Rectangle"/>
          <p:cNvSpPr/>
          <p:nvPr/>
        </p:nvSpPr>
        <p:spPr>
          <a:xfrm>
            <a:off x="2236847" y="58978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3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84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5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8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9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593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94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95" name="{"/>
          <p:cNvSpPr txBox="1"/>
          <p:nvPr/>
        </p:nvSpPr>
        <p:spPr>
          <a:xfrm>
            <a:off x="11027805" y="5245562"/>
            <a:ext cx="790957" cy="2506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6" name="p"/>
          <p:cNvSpPr txBox="1"/>
          <p:nvPr/>
        </p:nvSpPr>
        <p:spPr>
          <a:xfrm rot="16200000">
            <a:off x="10674356" y="6444540"/>
            <a:ext cx="3552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</a:t>
            </a:r>
          </a:p>
        </p:txBody>
      </p:sp>
      <p:sp>
        <p:nvSpPr>
          <p:cNvPr id="1597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98" name="Rectangle"/>
          <p:cNvSpPr/>
          <p:nvPr/>
        </p:nvSpPr>
        <p:spPr>
          <a:xfrm>
            <a:off x="2236847" y="72186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9" name="Rectangle"/>
          <p:cNvSpPr/>
          <p:nvPr/>
        </p:nvSpPr>
        <p:spPr>
          <a:xfrm>
            <a:off x="2236847" y="86283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000" y="2722634"/>
            <a:ext cx="83312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2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603" name="Parameters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Parameters are passed by value</a:t>
            </a:r>
          </a:p>
        </p:txBody>
      </p:sp>
      <p:sp>
        <p:nvSpPr>
          <p:cNvPr id="16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0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1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1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13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618" name="Connection Line"/>
          <p:cNvSpPr/>
          <p:nvPr/>
        </p:nvSpPr>
        <p:spPr>
          <a:xfrm>
            <a:off x="10581862" y="7484039"/>
            <a:ext cx="1144622" cy="188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5058" y="21600"/>
                </a:moveTo>
                <a:cubicBezTo>
                  <a:pt x="-5395" y="15187"/>
                  <a:pt x="-5013" y="7987"/>
                  <a:pt x="16205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15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16" name="Rectangle"/>
          <p:cNvSpPr/>
          <p:nvPr/>
        </p:nvSpPr>
        <p:spPr>
          <a:xfrm>
            <a:off x="2241044" y="100112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7" name="Rectangle"/>
          <p:cNvSpPr/>
          <p:nvPr/>
        </p:nvSpPr>
        <p:spPr>
          <a:xfrm>
            <a:off x="2241044" y="113701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3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4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41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42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43" name="Rectangle"/>
          <p:cNvSpPr/>
          <p:nvPr/>
        </p:nvSpPr>
        <p:spPr>
          <a:xfrm>
            <a:off x="2174577" y="47913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4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4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5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5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5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57" name="Rectangle"/>
          <p:cNvSpPr/>
          <p:nvPr/>
        </p:nvSpPr>
        <p:spPr>
          <a:xfrm>
            <a:off x="2174577" y="52358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1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82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83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84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285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6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6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6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6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7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71" name="Rectangle"/>
          <p:cNvSpPr/>
          <p:nvPr/>
        </p:nvSpPr>
        <p:spPr>
          <a:xfrm>
            <a:off x="2174577" y="61629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2" name="Rectangle"/>
          <p:cNvSpPr/>
          <p:nvPr/>
        </p:nvSpPr>
        <p:spPr>
          <a:xfrm>
            <a:off x="2174577" y="7533595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7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8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8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8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86" name="Rectangle"/>
          <p:cNvSpPr/>
          <p:nvPr/>
        </p:nvSpPr>
        <p:spPr>
          <a:xfrm>
            <a:off x="2174577" y="6640017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9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9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9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698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9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00" name="Rectangle"/>
          <p:cNvSpPr/>
          <p:nvPr/>
        </p:nvSpPr>
        <p:spPr>
          <a:xfrm>
            <a:off x="2174577" y="7974297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0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1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12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13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17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15" name="Rectangle"/>
          <p:cNvSpPr/>
          <p:nvPr/>
        </p:nvSpPr>
        <p:spPr>
          <a:xfrm>
            <a:off x="2174577" y="8899338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6" name="Rectangle"/>
          <p:cNvSpPr/>
          <p:nvPr/>
        </p:nvSpPr>
        <p:spPr>
          <a:xfrm>
            <a:off x="2174577" y="10270001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2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2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3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33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32" name="Rectangle"/>
          <p:cNvSpPr/>
          <p:nvPr/>
        </p:nvSpPr>
        <p:spPr>
          <a:xfrm>
            <a:off x="2174577" y="9376403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90" y="3459234"/>
            <a:ext cx="89916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4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aphicFrame>
        <p:nvGraphicFramePr>
          <p:cNvPr id="1745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6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47" name="Rectangle"/>
          <p:cNvSpPr/>
          <p:nvPr/>
        </p:nvSpPr>
        <p:spPr>
          <a:xfrm>
            <a:off x="2174577" y="10263344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Different ways to pass arguments to a function"/>
          <p:cNvSpPr txBox="1"/>
          <p:nvPr>
            <p:ph type="title" idx="4294967295"/>
          </p:nvPr>
        </p:nvSpPr>
        <p:spPr>
          <a:xfrm>
            <a:off x="1206500" y="952500"/>
            <a:ext cx="19236253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Different ways to pass arguments to a function</a:t>
            </a:r>
          </a:p>
        </p:txBody>
      </p:sp>
      <p:sp>
        <p:nvSpPr>
          <p:cNvPr id="17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5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758" name="By default, arguments are passed by value (= copy) =&gt; good for small types, e.g. number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By default, arguments are passed by value (= copy) =&gt; good for small types, e.g. numbers</a:t>
            </a:r>
          </a:p>
          <a:p>
            <a:pPr/>
            <a:r>
              <a:t>Use references for parameters to avoid copies =&gt; good for large types, e.g. objects</a:t>
            </a:r>
          </a:p>
          <a:p>
            <a:pPr/>
            <a:r>
              <a:t>Use const for safety and readability whenever possible</a:t>
            </a:r>
          </a:p>
        </p:txBody>
      </p:sp>
      <p:sp>
        <p:nvSpPr>
          <p:cNvPr id="1759" name="Rectangle"/>
          <p:cNvSpPr/>
          <p:nvPr/>
        </p:nvSpPr>
        <p:spPr>
          <a:xfrm>
            <a:off x="16093938" y="9776838"/>
            <a:ext cx="919936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4791" y="2951234"/>
            <a:ext cx="8559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Overload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Overloading</a:t>
            </a:r>
          </a:p>
        </p:txBody>
      </p:sp>
      <p:sp>
        <p:nvSpPr>
          <p:cNvPr id="1763" name="We can have multiple functions with the same na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have multiple functions with the same name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Must have different parameter lists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A different return type alone is not allowed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Form a so-called “overload set”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Default arguments can cause ambiguities</a:t>
            </a:r>
          </a:p>
        </p:txBody>
      </p:sp>
      <p:sp>
        <p:nvSpPr>
          <p:cNvPr id="17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7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1489" y="3403600"/>
            <a:ext cx="11988801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Exercise : 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functions</a:t>
            </a:r>
          </a:p>
        </p:txBody>
      </p:sp>
      <p:sp>
        <p:nvSpPr>
          <p:cNvPr id="1775" name="Familiarise yourself with pass by value / pass by reference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pass by value / pass by reference.</a:t>
            </a:r>
          </a:p>
          <a:p>
            <a:pPr/>
            <a:r>
              <a:t>Go to exercises/functions</a:t>
            </a:r>
          </a:p>
          <a:p>
            <a:pPr/>
            <a:r>
              <a:t>Look at functions.cpp</a:t>
            </a:r>
          </a:p>
          <a:p>
            <a:pPr/>
            <a:r>
              <a:t>Compile it (make) and run the program (./functions)</a:t>
            </a:r>
          </a:p>
          <a:p>
            <a:pPr/>
            <a:r>
              <a:t>Work on the tasks that you find in functions.cpp</a:t>
            </a:r>
          </a:p>
        </p:txBody>
      </p:sp>
      <p:sp>
        <p:nvSpPr>
          <p:cNvPr id="17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pSp>
        <p:nvGrpSpPr>
          <p:cNvPr id="178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7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8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85" name="Write readable function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Write readable functions</a:t>
            </a:r>
          </a:p>
          <a:p>
            <a:pPr/>
            <a:r>
              <a:t>Keep functions short</a:t>
            </a:r>
          </a:p>
          <a:p>
            <a:pPr/>
            <a:r>
              <a:t>Do one logical thing (single-responsibility principle)</a:t>
            </a:r>
          </a:p>
          <a:p>
            <a:pPr/>
            <a:r>
              <a:t>Use expressive names</a:t>
            </a:r>
          </a:p>
          <a:p>
            <a:pPr/>
            <a:r>
              <a:t>Document non-trivial functions</a:t>
            </a:r>
          </a:p>
        </p:txBody>
      </p:sp>
      <p:sp>
        <p:nvSpPr>
          <p:cNvPr id="17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9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9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2689" y="4089400"/>
            <a:ext cx="12827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9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9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30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301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02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445" y="3646959"/>
            <a:ext cx="6890515" cy="4071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3036" y="3600911"/>
            <a:ext cx="8926541" cy="4452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0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805" name="Don’t! Everything in one long function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Don’t! Everything in one long function</a:t>
            </a:r>
          </a:p>
        </p:txBody>
      </p:sp>
      <p:pic>
        <p:nvPicPr>
          <p:cNvPr id="18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5876" y="1443172"/>
            <a:ext cx="4744589" cy="1082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8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1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17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27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Binary and Assignment Operators"/>
          <p:cNvSpPr txBox="1"/>
          <p:nvPr>
            <p:ph type="title" idx="4294967295"/>
          </p:nvPr>
        </p:nvSpPr>
        <p:spPr>
          <a:xfrm>
            <a:off x="1206500" y="952500"/>
            <a:ext cx="16953549" cy="1435100"/>
          </a:xfrm>
          <a:prstGeom prst="rect">
            <a:avLst/>
          </a:prstGeom>
        </p:spPr>
        <p:txBody>
          <a:bodyPr/>
          <a:lstStyle/>
          <a:p>
            <a:pPr/>
            <a:r>
              <a:t>Binary and Assignment Operators</a:t>
            </a:r>
          </a:p>
        </p:txBody>
      </p:sp>
      <p:sp>
        <p:nvSpPr>
          <p:cNvPr id="18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38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000" y="5003800"/>
            <a:ext cx="109220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Increment / Decrement Operators"/>
          <p:cNvSpPr txBox="1"/>
          <p:nvPr>
            <p:ph type="title" idx="4294967295"/>
          </p:nvPr>
        </p:nvSpPr>
        <p:spPr>
          <a:xfrm>
            <a:off x="1206500" y="952500"/>
            <a:ext cx="16909255" cy="1435100"/>
          </a:xfrm>
          <a:prstGeom prst="rect">
            <a:avLst/>
          </a:prstGeom>
        </p:spPr>
        <p:txBody>
          <a:bodyPr/>
          <a:lstStyle/>
          <a:p>
            <a:pPr/>
            <a:r>
              <a:t>Increment / Decrement Operators</a:t>
            </a:r>
          </a:p>
        </p:txBody>
      </p:sp>
      <p:sp>
        <p:nvSpPr>
          <p:cNvPr id="18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49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6400" y="4775200"/>
            <a:ext cx="833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Bitwise and Assignment Operators"/>
          <p:cNvSpPr txBox="1"/>
          <p:nvPr>
            <p:ph type="title" idx="4294967295"/>
          </p:nvPr>
        </p:nvSpPr>
        <p:spPr>
          <a:xfrm>
            <a:off x="1206500" y="952500"/>
            <a:ext cx="17550966" cy="1435100"/>
          </a:xfrm>
          <a:prstGeom prst="rect">
            <a:avLst/>
          </a:prstGeom>
        </p:spPr>
        <p:txBody>
          <a:bodyPr/>
          <a:lstStyle/>
          <a:p>
            <a:pPr/>
            <a:r>
              <a:t>Bitwise and Assignment Operators</a:t>
            </a:r>
          </a:p>
        </p:txBody>
      </p:sp>
      <p:sp>
        <p:nvSpPr>
          <p:cNvPr id="18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5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5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5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60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800" y="4546600"/>
            <a:ext cx="100584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Logical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18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71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1400" y="4775200"/>
            <a:ext cx="70612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5" name="Comparison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Comparison Operators</a:t>
            </a:r>
          </a:p>
        </p:txBody>
      </p:sp>
      <p:grpSp>
        <p:nvGrpSpPr>
          <p:cNvPr id="18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81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1882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4318000"/>
            <a:ext cx="162560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Operator Precedences"/>
          <p:cNvSpPr txBox="1"/>
          <p:nvPr>
            <p:ph type="title" idx="4294967295"/>
          </p:nvPr>
        </p:nvSpPr>
        <p:spPr>
          <a:xfrm>
            <a:off x="1206500" y="952500"/>
            <a:ext cx="10908797" cy="1435100"/>
          </a:xfrm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Operator Precedences</a:t>
            </a:r>
          </a:p>
        </p:txBody>
      </p:sp>
      <p:sp>
        <p:nvSpPr>
          <p:cNvPr id="188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93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sp>
        <p:nvSpPr>
          <p:cNvPr id="1894" name="Avoid writing a line of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operators as in the example on the right</a:t>
            </a:r>
          </a:p>
          <a:p>
            <a:pPr/>
            <a:r>
              <a:t>It's better to decompose the expression</a:t>
            </a:r>
          </a:p>
          <a:p>
            <a:pPr/>
            <a:r>
              <a:t>and to use parentheses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Details can be found on </a:t>
            </a:r>
            <a:r>
              <a:rPr u="sng">
                <a:hlinkClick r:id="rId3" invalidUrl="" action="" tgtFrame="" tooltip="" history="1" highlightClick="0" endSnd="0"/>
              </a:rPr>
              <a:t>cppreference</a:t>
            </a:r>
          </a:p>
        </p:txBody>
      </p:sp>
      <p:pic>
        <p:nvPicPr>
          <p:cNvPr id="189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6521" y="5816600"/>
            <a:ext cx="85598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0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0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05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Execute with CMake GUI"/>
          <p:cNvSpPr txBox="1"/>
          <p:nvPr>
            <p:ph type="title" idx="4294967295"/>
          </p:nvPr>
        </p:nvSpPr>
        <p:spPr>
          <a:xfrm>
            <a:off x="1206500" y="952500"/>
            <a:ext cx="1263406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Execute with CMake GUI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4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15" name="Open the CMake GUI application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Open the CMake GUI application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"Browse Sources..." button and select the "Hello world" folder.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Copy the path from "Where is the source code:", past it in the "Where to build the binaries:" and add "/build".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"Configure" button and select the generator.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"Generate" button to generate the project.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Finally, click on “Open project” button.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029" y="2679298"/>
            <a:ext cx="11600016" cy="973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1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1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16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if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syntax</a:t>
            </a:r>
          </a:p>
        </p:txBody>
      </p:sp>
      <p:sp>
        <p:nvSpPr>
          <p:cNvPr id="192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2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28" name="The else and else if clauses are optional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else and else if clauses are optional</a:t>
            </a:r>
          </a:p>
          <a:p>
            <a:pPr/>
            <a:r>
              <a:t>The else if clause can be repeated</a:t>
            </a:r>
          </a:p>
          <a:p>
            <a:pPr/>
            <a:r>
              <a:t>Braces are optional if there is a single statement</a:t>
            </a:r>
          </a:p>
        </p:txBody>
      </p:sp>
      <p:pic>
        <p:nvPicPr>
          <p:cNvPr id="1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48165" y="4343400"/>
            <a:ext cx="81280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if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example</a:t>
            </a:r>
          </a:p>
        </p:txBody>
      </p:sp>
      <p:sp>
        <p:nvSpPr>
          <p:cNvPr id="19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3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7300" y="3302000"/>
            <a:ext cx="94234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43" name="Conditional operator - syntax"/>
          <p:cNvSpPr txBox="1"/>
          <p:nvPr>
            <p:ph type="title" idx="4294967295"/>
          </p:nvPr>
        </p:nvSpPr>
        <p:spPr>
          <a:xfrm>
            <a:off x="1206500" y="952500"/>
            <a:ext cx="14628452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syntax</a:t>
            </a:r>
          </a:p>
        </p:txBody>
      </p:sp>
      <p:sp>
        <p:nvSpPr>
          <p:cNvPr id="1944" name="If test is true expression1 is return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If </a:t>
            </a:r>
            <a:r>
              <a:rPr>
                <a:solidFill>
                  <a:srgbClr val="0080FF"/>
                </a:solidFill>
              </a:rPr>
              <a:t>test</a:t>
            </a:r>
            <a:r>
              <a:t> is true </a:t>
            </a:r>
            <a:r>
              <a:rPr>
                <a:solidFill>
                  <a:srgbClr val="0080FF"/>
                </a:solidFill>
              </a:rPr>
              <a:t>expression1</a:t>
            </a:r>
            <a:r>
              <a:t> is returned</a:t>
            </a:r>
          </a:p>
          <a:p>
            <a:pPr/>
            <a:r>
              <a:t>Else, </a:t>
            </a:r>
            <a:r>
              <a:rPr>
                <a:solidFill>
                  <a:srgbClr val="0080FF"/>
                </a:solidFill>
              </a:rPr>
              <a:t>expression2</a:t>
            </a:r>
            <a:r>
              <a:t> is returned</a:t>
            </a:r>
          </a:p>
        </p:txBody>
      </p:sp>
      <p:grpSp>
        <p:nvGrpSpPr>
          <p:cNvPr id="1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5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7616" y="5816600"/>
            <a:ext cx="8763001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Conditional operator - example"/>
          <p:cNvSpPr txBox="1"/>
          <p:nvPr>
            <p:ph type="title" idx="4294967295"/>
          </p:nvPr>
        </p:nvSpPr>
        <p:spPr>
          <a:xfrm>
            <a:off x="1206500" y="952500"/>
            <a:ext cx="16028577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example</a:t>
            </a:r>
          </a:p>
        </p:txBody>
      </p:sp>
      <p:sp>
        <p:nvSpPr>
          <p:cNvPr id="19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6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100" y="5816600"/>
            <a:ext cx="9829800" cy="233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Conditional operator - best practice"/>
          <p:cNvSpPr txBox="1"/>
          <p:nvPr>
            <p:ph type="title" idx="4294967295"/>
          </p:nvPr>
        </p:nvSpPr>
        <p:spPr>
          <a:xfrm>
            <a:off x="1206500" y="952500"/>
            <a:ext cx="1798050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best practice</a:t>
            </a:r>
          </a:p>
        </p:txBody>
      </p:sp>
      <p:sp>
        <p:nvSpPr>
          <p:cNvPr id="196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73" name="Avoid writing a line of conditional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conditional operators as in the example on the right</a:t>
            </a:r>
          </a:p>
          <a:p>
            <a:pPr/>
            <a:r>
              <a:t>Explicit </a:t>
            </a:r>
            <a:r>
              <a:rPr>
                <a:solidFill>
                  <a:srgbClr val="0080FF"/>
                </a:solidFill>
              </a:rPr>
              <a:t>if</a:t>
            </a:r>
            <a:r>
              <a:t>s are generally easier to read</a:t>
            </a:r>
          </a:p>
          <a:p>
            <a:pPr/>
            <a:r>
              <a:t>Use the ternary operator with short conditions and expressions</a:t>
            </a:r>
          </a:p>
          <a:p>
            <a:pPr/>
            <a:r>
              <a:t>Avoid nesting</a:t>
            </a:r>
          </a:p>
        </p:txBody>
      </p:sp>
      <p:sp>
        <p:nvSpPr>
          <p:cNvPr id="197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0675" y="6253493"/>
            <a:ext cx="11939586" cy="2590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witch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syntax</a:t>
            </a:r>
          </a:p>
        </p:txBody>
      </p:sp>
      <p:sp>
        <p:nvSpPr>
          <p:cNvPr id="197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86" name="The break statement is not mandatory but..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 statement is not mandatory but...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Cases are entry points, not independent pieces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Execution “falls through” to the next case without a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!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default</a:t>
            </a:r>
            <a:r>
              <a:t> case may be omitted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Avoid </a:t>
            </a:r>
            <a:r>
              <a:rPr>
                <a:solidFill>
                  <a:srgbClr val="0080FF"/>
                </a:solidFill>
              </a:rPr>
              <a:t>switch</a:t>
            </a:r>
            <a:r>
              <a:t> statements with fall-through cases</a:t>
            </a:r>
          </a:p>
        </p:txBody>
      </p:sp>
      <p:pic>
        <p:nvPicPr>
          <p:cNvPr id="19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3799" y="4445000"/>
            <a:ext cx="81280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witch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example</a:t>
            </a:r>
          </a:p>
        </p:txBody>
      </p:sp>
      <p:sp>
        <p:nvSpPr>
          <p:cNvPr id="19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9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99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3159732"/>
            <a:ext cx="12192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[[fallthrough]] attribut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[[fallthrough]] attribute</a:t>
            </a:r>
          </a:p>
        </p:txBody>
      </p:sp>
      <p:sp>
        <p:nvSpPr>
          <p:cNvPr id="20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2" name="New compiler warn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New compiler warning</a:t>
            </a:r>
          </a:p>
          <a:p>
            <a:pPr/>
            <a:r>
              <a:t>Since C++ 17, compilers are encouraged to warn on fall-through</a:t>
            </a:r>
          </a:p>
        </p:txBody>
      </p:sp>
      <p:grpSp>
        <p:nvGrpSpPr>
          <p:cNvPr id="20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08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0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2249" y="3759200"/>
            <a:ext cx="10693401" cy="645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13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if and switch statements</a:t>
            </a:r>
          </a:p>
        </p:txBody>
      </p:sp>
      <p:sp>
        <p:nvSpPr>
          <p:cNvPr id="20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20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2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2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3903" y="5029200"/>
            <a:ext cx="115570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25" name="Don’t confuse with a variable declaration as condition!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 confuse with a variable declaration as condition!</a:t>
            </a:r>
          </a:p>
        </p:txBody>
      </p:sp>
      <p:sp>
        <p:nvSpPr>
          <p:cNvPr id="20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3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41270" y="5588000"/>
            <a:ext cx="87630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for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syntax </a:t>
            </a:r>
          </a:p>
        </p:txBody>
      </p:sp>
      <p:sp>
        <p:nvSpPr>
          <p:cNvPr id="2037" name="Multiple initializations / increments are comma separ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Multiple initializations / increments are comma separated</a:t>
            </a:r>
          </a:p>
          <a:p>
            <a:pPr/>
            <a:r>
              <a:t>Initializations can contain declarations</a:t>
            </a:r>
          </a:p>
          <a:p>
            <a:pPr/>
            <a:r>
              <a:t>Braces are optional if loop body is a single statement</a:t>
            </a:r>
          </a:p>
        </p:txBody>
      </p:sp>
      <p:sp>
        <p:nvSpPr>
          <p:cNvPr id="203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4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8281" y="5359400"/>
            <a:ext cx="115570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for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example</a:t>
            </a:r>
          </a:p>
        </p:txBody>
      </p:sp>
      <p:sp>
        <p:nvSpPr>
          <p:cNvPr id="204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5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8900" y="5588000"/>
            <a:ext cx="11760200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0" name="Range-based loop - syntax"/>
          <p:cNvSpPr txBox="1"/>
          <p:nvPr>
            <p:ph type="title" idx="4294967295"/>
          </p:nvPr>
        </p:nvSpPr>
        <p:spPr>
          <a:xfrm>
            <a:off x="1206500" y="952500"/>
            <a:ext cx="1437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syntax</a:t>
            </a:r>
          </a:p>
        </p:txBody>
      </p:sp>
      <p:sp>
        <p:nvSpPr>
          <p:cNvPr id="2061" name="Simplifies loops over “ranges” tremendousl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Simplifies loops over “ranges” tremendously</a:t>
            </a:r>
          </a:p>
          <a:p>
            <a:pPr/>
            <a:r>
              <a:t>Especially with std containers and ranges</a:t>
            </a:r>
          </a:p>
        </p:txBody>
      </p:sp>
      <p:grpSp>
        <p:nvGrpSpPr>
          <p:cNvPr id="20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6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6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9515" y="5359400"/>
            <a:ext cx="10261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ange-based loop - example"/>
          <p:cNvSpPr txBox="1"/>
          <p:nvPr>
            <p:ph type="title" idx="4294967295"/>
          </p:nvPr>
        </p:nvSpPr>
        <p:spPr>
          <a:xfrm>
            <a:off x="1206500" y="952500"/>
            <a:ext cx="14568784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example</a:t>
            </a:r>
          </a:p>
        </p:txBody>
      </p:sp>
      <p:sp>
        <p:nvSpPr>
          <p:cNvPr id="207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7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4300" y="5130800"/>
            <a:ext cx="66294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Init-statements for range-based loop"/>
          <p:cNvSpPr txBox="1"/>
          <p:nvPr>
            <p:ph type="title" idx="4294967295"/>
          </p:nvPr>
        </p:nvSpPr>
        <p:spPr>
          <a:xfrm>
            <a:off x="1206500" y="952500"/>
            <a:ext cx="18606989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range-based loop</a:t>
            </a:r>
          </a:p>
        </p:txBody>
      </p:sp>
      <p:sp>
        <p:nvSpPr>
          <p:cNvPr id="2083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range-based loops</a:t>
            </a:r>
          </a:p>
        </p:txBody>
      </p:sp>
      <p:sp>
        <p:nvSpPr>
          <p:cNvPr id="20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90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0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6128" y="5359400"/>
            <a:ext cx="106934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while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syntax </a:t>
            </a:r>
          </a:p>
        </p:txBody>
      </p:sp>
      <p:sp>
        <p:nvSpPr>
          <p:cNvPr id="2095" name="Braces are optional if loop body is a single statemen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Braces are optional if loop body is a single statement</a:t>
            </a:r>
          </a:p>
        </p:txBody>
      </p:sp>
      <p:sp>
        <p:nvSpPr>
          <p:cNvPr id="20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0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4939" y="4445000"/>
            <a:ext cx="64262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7" name="while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example</a:t>
            </a:r>
          </a:p>
        </p:txBody>
      </p:sp>
      <p:grpSp>
        <p:nvGrpSpPr>
          <p:cNvPr id="21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1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1310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88332" y="4402381"/>
            <a:ext cx="70612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1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2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2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0" name="break Exits the loop and continues after i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</p:txBody>
      </p:sp>
      <p:grpSp>
        <p:nvGrpSpPr>
          <p:cNvPr id="21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3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3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9196" y="4216400"/>
            <a:ext cx="9194801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2729407"/>
            <a:ext cx="11150600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9300" y="7236814"/>
            <a:ext cx="203454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4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2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</p:txBody>
      </p:sp>
      <p:grpSp>
        <p:nvGrpSpPr>
          <p:cNvPr id="21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4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4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5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700" y="4216400"/>
            <a:ext cx="91948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4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6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0861" y="5261997"/>
            <a:ext cx="89916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6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6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7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6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6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7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7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1746" y="5130800"/>
            <a:ext cx="79248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7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8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  <a:p>
            <a:pPr/>
            <a:r>
              <a:rPr>
                <a:solidFill>
                  <a:srgbClr val="0080FF"/>
                </a:solidFill>
              </a:rPr>
              <a:t>goto</a:t>
            </a:r>
            <a:r>
              <a:t> Can jump anywhere inside a function, </a:t>
            </a:r>
            <a:r>
              <a:rPr>
                <a:solidFill>
                  <a:schemeClr val="accent5"/>
                </a:solidFill>
              </a:rPr>
              <a:t>avoid!</a:t>
            </a:r>
          </a:p>
        </p:txBody>
      </p:sp>
      <p:grpSp>
        <p:nvGrpSpPr>
          <p:cNvPr id="21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8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4454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Exercise : control"/>
          <p:cNvSpPr txBox="1"/>
          <p:nvPr>
            <p:ph type="title" idx="4294967295"/>
          </p:nvPr>
        </p:nvSpPr>
        <p:spPr>
          <a:xfrm>
            <a:off x="1206500" y="952500"/>
            <a:ext cx="10482917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control</a:t>
            </a:r>
          </a:p>
        </p:txBody>
      </p:sp>
      <p:sp>
        <p:nvSpPr>
          <p:cNvPr id="2189" name="Familiarise yourself with different kinds of control structur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different kinds of control structures.</a:t>
            </a:r>
          </a:p>
          <a:p>
            <a:pPr marL="0" indent="0">
              <a:buSzTx/>
              <a:buNone/>
            </a:pPr>
            <a:r>
              <a:t>Re-implement them in different ways.</a:t>
            </a:r>
          </a:p>
          <a:p>
            <a:pPr/>
            <a:r>
              <a:t>Go to exercises/control</a:t>
            </a:r>
          </a:p>
          <a:p>
            <a:pPr/>
            <a:r>
              <a:t>Look at control.cpp</a:t>
            </a:r>
          </a:p>
          <a:p>
            <a:pPr/>
            <a:r>
              <a:t>Compile it (make) and run the program (./control)</a:t>
            </a:r>
          </a:p>
          <a:p>
            <a:pPr/>
            <a:r>
              <a:t>Work on the tasks that you find in README.md</a:t>
            </a:r>
          </a:p>
        </p:txBody>
      </p:sp>
      <p:sp>
        <p:nvSpPr>
          <p:cNvPr id="21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0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0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06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1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1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17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2" name="Set of declarations defining some functionality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Set of declarations defining some functionality</a:t>
            </a:r>
          </a:p>
        </p:txBody>
      </p:sp>
      <p:grpSp>
        <p:nvGrpSpPr>
          <p:cNvPr id="22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2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3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</p:txBody>
      </p:sp>
      <p:grpSp>
        <p:nvGrpSpPr>
          <p:cNvPr id="22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4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41" name="hello.hpp"/>
          <p:cNvSpPr txBox="1"/>
          <p:nvPr/>
        </p:nvSpPr>
        <p:spPr>
          <a:xfrm>
            <a:off x="16116206" y="4894035"/>
            <a:ext cx="263255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  <p:pic>
        <p:nvPicPr>
          <p:cNvPr id="22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89031" y="6069727"/>
            <a:ext cx="57658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6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  <a:p>
            <a:pPr/>
            <a:r>
              <a:t>The implementation can be found in the "source file"</a:t>
            </a:r>
          </a:p>
        </p:txBody>
      </p:sp>
      <p:grpSp>
        <p:nvGrpSpPr>
          <p:cNvPr id="225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4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5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5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54" name="hello.cpp"/>
          <p:cNvSpPr txBox="1"/>
          <p:nvPr/>
        </p:nvSpPr>
        <p:spPr>
          <a:xfrm>
            <a:off x="14409704" y="3259163"/>
            <a:ext cx="262097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  <p:pic>
        <p:nvPicPr>
          <p:cNvPr id="22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14688" y="4732799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ercise : environmen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Exercise : environment</a:t>
            </a:r>
          </a:p>
        </p:txBody>
      </p:sp>
      <p:sp>
        <p:nvSpPr>
          <p:cNvPr id="342" name="Learn how to use CMake to generate a project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Learn how to use CMake to generate a project.</a:t>
            </a:r>
          </a:p>
          <a:p>
            <a:pPr/>
            <a:r>
              <a:t>Go to exercises/environment</a:t>
            </a:r>
          </a:p>
          <a:p>
            <a:pPr/>
            <a:r>
              <a:t>Look at environment.cpp and CMakeLists.txt</a:t>
            </a:r>
          </a:p>
          <a:p>
            <a:pPr/>
            <a:r>
              <a:t>Compile it (make) and run the program (./environment)</a:t>
            </a:r>
          </a:p>
          <a:p>
            <a:pPr/>
            <a:r>
              <a:t>Work on the tasks that you find in environment.cpp</a:t>
            </a:r>
          </a:p>
        </p:txBody>
      </p:sp>
      <p:sp>
        <p:nvSpPr>
          <p:cNvPr id="3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9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5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65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266" name="print_hello.hpp"/>
          <p:cNvSpPr txBox="1"/>
          <p:nvPr/>
        </p:nvSpPr>
        <p:spPr>
          <a:xfrm>
            <a:off x="878549" y="464090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print_hello.hpp</a:t>
            </a:r>
          </a:p>
        </p:txBody>
      </p:sp>
      <p:sp>
        <p:nvSpPr>
          <p:cNvPr id="2267" name="print_hello.cpp"/>
          <p:cNvSpPr txBox="1"/>
          <p:nvPr/>
        </p:nvSpPr>
        <p:spPr>
          <a:xfrm>
            <a:off x="7269932" y="2971364"/>
            <a:ext cx="41565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print_hello.cpp</a:t>
            </a:r>
          </a:p>
        </p:txBody>
      </p:sp>
      <p:sp>
        <p:nvSpPr>
          <p:cNvPr id="2268" name="main.cpp"/>
          <p:cNvSpPr txBox="1"/>
          <p:nvPr/>
        </p:nvSpPr>
        <p:spPr>
          <a:xfrm>
            <a:off x="17500558" y="3673649"/>
            <a:ext cx="265572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main.cpp</a:t>
            </a:r>
          </a:p>
        </p:txBody>
      </p:sp>
      <p:pic>
        <p:nvPicPr>
          <p:cNvPr id="22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374" y="5816600"/>
            <a:ext cx="5765801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4916" y="4445000"/>
            <a:ext cx="8991601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24258" y="4902200"/>
            <a:ext cx="7264401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8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84" name="Constant macros"/>
          <p:cNvSpPr txBox="1"/>
          <p:nvPr>
            <p:ph type="body" sz="quarter" idx="4294967295"/>
          </p:nvPr>
        </p:nvSpPr>
        <p:spPr>
          <a:xfrm>
            <a:off x="1206500" y="4248504"/>
            <a:ext cx="7106429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</p:txBody>
      </p:sp>
      <p:sp>
        <p:nvSpPr>
          <p:cNvPr id="22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9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782" y="5461000"/>
            <a:ext cx="13258801" cy="279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96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07896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</p:txBody>
      </p:sp>
      <p:sp>
        <p:nvSpPr>
          <p:cNvPr id="229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0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6585" y="5003800"/>
            <a:ext cx="149860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08" name="Constant macros…"/>
          <p:cNvSpPr txBox="1"/>
          <p:nvPr>
            <p:ph type="body" sz="quarter" idx="4294967295"/>
          </p:nvPr>
        </p:nvSpPr>
        <p:spPr>
          <a:xfrm>
            <a:off x="1206500" y="4248504"/>
            <a:ext cx="7113574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</p:txBody>
      </p:sp>
      <p:sp>
        <p:nvSpPr>
          <p:cNvPr id="23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1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3098" y="4546600"/>
            <a:ext cx="136906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20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2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31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3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3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33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4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0680" y="5359400"/>
            <a:ext cx="14002545" cy="299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6986" y="4954465"/>
            <a:ext cx="13952912" cy="3807071"/>
          </a:xfrm>
          <a:prstGeom prst="rect">
            <a:avLst/>
          </a:prstGeom>
          <a:ln w="12700">
            <a:miter lim="400000"/>
          </a:ln>
        </p:spPr>
      </p:pic>
      <p:sp>
        <p:nvSpPr>
          <p:cNvPr id="2343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44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4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5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55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Problem: redefinition by accident</a:t>
            </a:r>
          </a:p>
          <a:p>
            <a:pPr/>
            <a:r>
              <a:t>Headers may define new names (e.g. types)</a:t>
            </a:r>
          </a:p>
          <a:p>
            <a:pPr/>
            <a:r>
              <a:t>Multiple (transitive) inclusions of a header would define those</a:t>
            </a:r>
          </a:p>
          <a:p>
            <a:pPr/>
            <a:r>
              <a:t>names multiple times, which is a compile error</a:t>
            </a:r>
          </a:p>
        </p:txBody>
      </p:sp>
      <p:sp>
        <p:nvSpPr>
          <p:cNvPr id="23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6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66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7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7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375" name="Include guards"/>
          <p:cNvSpPr txBox="1"/>
          <p:nvPr/>
        </p:nvSpPr>
        <p:spPr>
          <a:xfrm>
            <a:off x="15437107" y="4113246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pic>
        <p:nvPicPr>
          <p:cNvPr id="23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52844" y="5144438"/>
            <a:ext cx="72644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5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60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79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87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sp>
        <p:nvSpPr>
          <p:cNvPr id="2388" name="Include guards"/>
          <p:cNvSpPr txBox="1"/>
          <p:nvPr/>
        </p:nvSpPr>
        <p:spPr>
          <a:xfrm>
            <a:off x="15811957" y="1531608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sp>
        <p:nvSpPr>
          <p:cNvPr id="2389" name="pragma once"/>
          <p:cNvSpPr txBox="1"/>
          <p:nvPr/>
        </p:nvSpPr>
        <p:spPr>
          <a:xfrm>
            <a:off x="15811957" y="7543755"/>
            <a:ext cx="37164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pragma once</a:t>
            </a:r>
          </a:p>
        </p:txBody>
      </p:sp>
      <p:pic>
        <p:nvPicPr>
          <p:cNvPr id="239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40270" y="2630497"/>
            <a:ext cx="7264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48771" y="8831591"/>
            <a:ext cx="72644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Header / source separation"/>
          <p:cNvSpPr txBox="1"/>
          <p:nvPr>
            <p:ph type="title" idx="4294967295"/>
          </p:nvPr>
        </p:nvSpPr>
        <p:spPr>
          <a:xfrm>
            <a:off x="1206500" y="952500"/>
            <a:ext cx="13993111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/ source separation </a:t>
            </a:r>
          </a:p>
        </p:txBody>
      </p:sp>
      <p:sp>
        <p:nvSpPr>
          <p:cNvPr id="2394" name="Headers should contain declarations of functions / class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Headers should contain declarations of functions / classes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Only create them if interface is used somewhere else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Might be included/compiled many times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Good to keep them short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Minimise </a:t>
            </a:r>
            <a:r>
              <a:rPr>
                <a:solidFill>
                  <a:srgbClr val="0080FF"/>
                </a:solidFill>
              </a:rPr>
              <a:t>#include</a:t>
            </a:r>
            <a:r>
              <a:t> statements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Put long code in implementation files. Exceptions: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Templates and constexpr functions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Short functions</a:t>
            </a:r>
          </a:p>
        </p:txBody>
      </p:sp>
      <p:sp>
        <p:nvSpPr>
          <p:cNvPr id="239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0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02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12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2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2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23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3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34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35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9768" y="5359400"/>
            <a:ext cx="12215574" cy="2944621"/>
          </a:xfrm>
          <a:prstGeom prst="rect">
            <a:avLst/>
          </a:prstGeom>
          <a:ln w="12700">
            <a:miter lim="400000"/>
          </a:ln>
        </p:spPr>
      </p:pic>
      <p:sp>
        <p:nvSpPr>
          <p:cNvPr id="2438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4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4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46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47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4815" y="7874278"/>
            <a:ext cx="113538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0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5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58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59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246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4799" y="3345466"/>
            <a:ext cx="12215574" cy="2944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Declara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Declarations</a:t>
            </a:r>
          </a:p>
        </p:txBody>
      </p:sp>
      <p:sp>
        <p:nvSpPr>
          <p:cNvPr id="246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9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70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2600" y="4318000"/>
            <a:ext cx="10718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81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1300" y="3175000"/>
            <a:ext cx="18821401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91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492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8500" y="3302000"/>
            <a:ext cx="15621000" cy="736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7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71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Always initialized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Always initialized</a:t>
            </a:r>
          </a:p>
        </p:txBody>
      </p:sp>
      <p:sp>
        <p:nvSpPr>
          <p:cNvPr id="24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02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03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649" y="2709627"/>
            <a:ext cx="17410702" cy="9678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Exercise : loops, references, auto"/>
          <p:cNvSpPr txBox="1"/>
          <p:nvPr>
            <p:ph type="title" idx="4294967295"/>
          </p:nvPr>
        </p:nvSpPr>
        <p:spPr>
          <a:xfrm>
            <a:off x="1206500" y="952500"/>
            <a:ext cx="16809464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loops, references, auto</a:t>
            </a:r>
          </a:p>
        </p:txBody>
      </p:sp>
      <p:sp>
        <p:nvSpPr>
          <p:cNvPr id="2507" name="Familiarise yourself with range-based for loops and referenc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range-based for loops and references.</a:t>
            </a:r>
          </a:p>
          <a:p>
            <a:pPr/>
            <a:r>
              <a:t>Go to exercises/loops_refs_auto</a:t>
            </a:r>
          </a:p>
          <a:p>
            <a:pPr/>
            <a:r>
              <a:t>Look at loops_refs_auto.cpp</a:t>
            </a:r>
          </a:p>
          <a:p>
            <a:pPr/>
            <a:r>
              <a:t>Compile it (make) and run the program (./loops_refs_auto)</a:t>
            </a:r>
          </a:p>
          <a:p>
            <a:pPr/>
            <a:r>
              <a:t>Work on the tasks that you find in loops_refs_auto.cpp</a:t>
            </a:r>
          </a:p>
        </p:txBody>
      </p:sp>
      <p:sp>
        <p:nvSpPr>
          <p:cNvPr id="250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1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24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35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Inline functions originally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functions originally</a:t>
            </a:r>
          </a:p>
        </p:txBody>
      </p:sp>
      <p:sp>
        <p:nvSpPr>
          <p:cNvPr id="25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0" name="Applies to a function to tell the compiler to inline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Applies to a function to tell the compiler to inline it</a:t>
            </a:r>
          </a:p>
          <a:p>
            <a:pPr lvl="2"/>
            <a:r>
              <a:t>That is, replace function calls by the function’s content (similar to how a macro works)</a:t>
            </a:r>
          </a:p>
          <a:p>
            <a:pPr/>
            <a:r>
              <a:t>Only a hint, compiler can still choose to not inline</a:t>
            </a:r>
          </a:p>
          <a:p>
            <a:pPr/>
            <a:r>
              <a:t>Avoids call overhead at the cost of increasing binary size</a:t>
            </a:r>
          </a:p>
        </p:txBody>
      </p:sp>
      <p:grpSp>
        <p:nvGrpSpPr>
          <p:cNvPr id="254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4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4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47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2301" y="5232400"/>
            <a:ext cx="7594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Major side effect"/>
          <p:cNvSpPr txBox="1"/>
          <p:nvPr>
            <p:ph type="title" idx="4294967295"/>
          </p:nvPr>
        </p:nvSpPr>
        <p:spPr>
          <a:xfrm>
            <a:off x="1206500" y="952500"/>
            <a:ext cx="12516407" cy="1435100"/>
          </a:xfrm>
          <a:prstGeom prst="rect">
            <a:avLst/>
          </a:prstGeom>
        </p:spPr>
        <p:txBody>
          <a:bodyPr/>
          <a:lstStyle/>
          <a:p>
            <a:pPr/>
            <a:r>
              <a:t>Major side effect</a:t>
            </a:r>
          </a:p>
        </p:txBody>
      </p:sp>
      <p:sp>
        <p:nvSpPr>
          <p:cNvPr id="25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2" name="The linker reduces the duplicated functions into o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linker reduces the duplicated functions into one</a:t>
            </a:r>
          </a:p>
          <a:p>
            <a:pPr/>
            <a:r>
              <a:t>An inline function definition can thus live in header files</a:t>
            </a:r>
          </a:p>
        </p:txBody>
      </p:sp>
      <p:grpSp>
        <p:nvGrpSpPr>
          <p:cNvPr id="25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59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1001" y="5359400"/>
            <a:ext cx="833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Inline functions nowad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1950671">
              <a:defRPr spc="-136" sz="6800"/>
            </a:lvl1pPr>
          </a:lstStyle>
          <a:p>
            <a:pPr/>
            <a:r>
              <a:t>Inline functions nowadays</a:t>
            </a:r>
          </a:p>
        </p:txBody>
      </p:sp>
      <p:sp>
        <p:nvSpPr>
          <p:cNvPr id="2563" name="Compilers can judge far better when to inline or no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Compilers can judge far better when to inline or not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thus primary purpose is gone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Putting functions into headers became main purpose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Many types of functions are marked inline by default: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function templates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constexpr functions</a:t>
            </a:r>
          </a:p>
          <a:p>
            <a:pPr lvl="2" marL="1499616" indent="-499872" defTabSz="1999437">
              <a:spcBef>
                <a:spcPts val="3600"/>
              </a:spcBef>
              <a:defRPr sz="3936"/>
            </a:pPr>
            <a:r>
              <a:t>class member functions</a:t>
            </a:r>
          </a:p>
        </p:txBody>
      </p:sp>
      <p:sp>
        <p:nvSpPr>
          <p:cNvPr id="256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6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7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71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  <p:pic>
        <p:nvPicPr>
          <p:cNvPr id="25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1001" y="5359400"/>
            <a:ext cx="833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75" name="Global or static member variable specified as inlin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Global or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variable specified as inline</a:t>
            </a:r>
          </a:p>
          <a:p>
            <a:pPr/>
            <a:r>
              <a:t>Same side effect, linker merges all occurrences into one</a:t>
            </a:r>
          </a:p>
          <a:p>
            <a:pPr/>
            <a:r>
              <a:t>Allows to define global variables/constants in headers</a:t>
            </a:r>
          </a:p>
          <a:p>
            <a:pPr/>
            <a:r>
              <a:rPr>
                <a:solidFill>
                  <a:schemeClr val="accent5"/>
                </a:solidFill>
              </a:rPr>
              <a:t>Avoid global variables and global constants!</a:t>
            </a:r>
            <a:r>
              <a:t> </a:t>
            </a:r>
            <a:r>
              <a:rPr>
                <a:solidFill>
                  <a:srgbClr val="0080FF"/>
                </a:solidFill>
              </a:rPr>
              <a:t>static</a:t>
            </a:r>
            <a:r>
              <a:t> member are fine.</a:t>
            </a:r>
          </a:p>
        </p:txBody>
      </p:sp>
      <p:sp>
        <p:nvSpPr>
          <p:cNvPr id="257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82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pic>
        <p:nvPicPr>
          <p:cNvPr id="25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93748" y="4111073"/>
            <a:ext cx="10477501" cy="6088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84" name="my_struct.hpp"/>
          <p:cNvSpPr txBox="1"/>
          <p:nvPr/>
        </p:nvSpPr>
        <p:spPr>
          <a:xfrm>
            <a:off x="13113036" y="2973959"/>
            <a:ext cx="403342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2585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1828" y="4514709"/>
            <a:ext cx="12331144" cy="6118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445" y="4504370"/>
            <a:ext cx="10372719" cy="5746039"/>
          </a:xfrm>
          <a:prstGeom prst="rect">
            <a:avLst/>
          </a:prstGeom>
          <a:ln w="12700">
            <a:miter lim="400000"/>
          </a:ln>
        </p:spPr>
      </p:pic>
      <p:sp>
        <p:nvSpPr>
          <p:cNvPr id="2589" name="Inline variabl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Inline variables</a:t>
            </a:r>
          </a:p>
        </p:txBody>
      </p:sp>
      <p:sp>
        <p:nvSpPr>
          <p:cNvPr id="259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91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96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597" name="my_struct.hpp"/>
          <p:cNvSpPr txBox="1"/>
          <p:nvPr/>
        </p:nvSpPr>
        <p:spPr>
          <a:xfrm>
            <a:off x="649270" y="3436241"/>
            <a:ext cx="40334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my_struct.hpp</a:t>
            </a:r>
          </a:p>
        </p:txBody>
      </p:sp>
      <p:sp>
        <p:nvSpPr>
          <p:cNvPr id="2598" name="program.cpp"/>
          <p:cNvSpPr txBox="1"/>
          <p:nvPr/>
        </p:nvSpPr>
        <p:spPr>
          <a:xfrm>
            <a:off x="11515726" y="3436241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599" name="Language Basics | inline keyword"/>
          <p:cNvSpPr txBox="1"/>
          <p:nvPr/>
        </p:nvSpPr>
        <p:spPr>
          <a:xfrm>
            <a:off x="19749350" y="3143"/>
            <a:ext cx="46414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inline keyword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0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0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09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Com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375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8500" y="3179834"/>
            <a:ext cx="128270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1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1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1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1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20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2861" y="5607910"/>
            <a:ext cx="102616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4" name="Checking invariants in a program"/>
          <p:cNvSpPr txBox="1"/>
          <p:nvPr>
            <p:ph type="title" idx="4294967295"/>
          </p:nvPr>
        </p:nvSpPr>
        <p:spPr>
          <a:xfrm>
            <a:off x="1206500" y="952500"/>
            <a:ext cx="16594439" cy="1435100"/>
          </a:xfrm>
          <a:prstGeom prst="rect">
            <a:avLst/>
          </a:prstGeom>
        </p:spPr>
        <p:txBody>
          <a:bodyPr/>
          <a:lstStyle/>
          <a:p>
            <a:pPr/>
            <a:r>
              <a:t>Checking invariants in a program</a:t>
            </a:r>
          </a:p>
        </p:txBody>
      </p:sp>
      <p:sp>
        <p:nvSpPr>
          <p:cNvPr id="2625" name="An invariant is a property that is guaranteed to be true during certain phases of a program, and the program might crash or yield wrong results if it is viol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4400"/>
              </a:spcBef>
              <a:defRPr sz="4704"/>
            </a:pPr>
            <a:r>
              <a:t>An invariant is a property that is guaranteed to be true during certain phases of a program, and the program might crash or yield wrong results if it is violated</a:t>
            </a:r>
          </a:p>
          <a:p>
            <a:pPr lvl="2" marL="1792223" indent="-597408" defTabSz="2389572">
              <a:spcBef>
                <a:spcPts val="4400"/>
              </a:spcBef>
              <a:defRPr sz="4704"/>
            </a:pPr>
            <a:r>
              <a:t>“Here, ‘a’ should always be positive”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This can be checked using </a:t>
            </a:r>
            <a:r>
              <a:rPr>
                <a:solidFill>
                  <a:srgbClr val="0080FF"/>
                </a:solidFill>
              </a:rPr>
              <a:t>assert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The program will be aborted if the assertion fails</a:t>
            </a:r>
          </a:p>
        </p:txBody>
      </p:sp>
      <p:sp>
        <p:nvSpPr>
          <p:cNvPr id="26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633" name="Language Basics | Assertions"/>
          <p:cNvSpPr txBox="1"/>
          <p:nvPr/>
        </p:nvSpPr>
        <p:spPr>
          <a:xfrm>
            <a:off x="20268729" y="3143"/>
            <a:ext cx="41221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4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3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3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3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4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4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43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4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5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65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65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65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8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659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6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sp>
        <p:nvSpPr>
          <p:cNvPr id="26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408434"/>
            <a:ext cx="141224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865634"/>
            <a:ext cx="160528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4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500" y="5237234"/>
            <a:ext cx="15621000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Fixed width integer types"/>
          <p:cNvSpPr txBox="1"/>
          <p:nvPr>
            <p:ph type="title" idx="4294967295"/>
          </p:nvPr>
        </p:nvSpPr>
        <p:spPr>
          <a:xfrm>
            <a:off x="1206500" y="952500"/>
            <a:ext cx="12563629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integer types</a:t>
            </a:r>
          </a:p>
        </p:txBody>
      </p:sp>
      <p:sp>
        <p:nvSpPr>
          <p:cNvPr id="419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2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637034"/>
            <a:ext cx="12420600" cy="7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Fixed width floating-point types"/>
          <p:cNvSpPr txBox="1"/>
          <p:nvPr>
            <p:ph type="title" idx="4294967295"/>
          </p:nvPr>
        </p:nvSpPr>
        <p:spPr>
          <a:xfrm>
            <a:off x="1206500" y="952500"/>
            <a:ext cx="15775772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floating-point types</a:t>
            </a:r>
          </a:p>
        </p:txBody>
      </p:sp>
      <p:sp>
        <p:nvSpPr>
          <p:cNvPr id="430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6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4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279900"/>
            <a:ext cx="14986000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Integer literal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Integer literals</a:t>
            </a:r>
          </a:p>
        </p:txBody>
      </p:sp>
      <p:sp>
        <p:nvSpPr>
          <p:cNvPr id="4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5600" y="3179834"/>
            <a:ext cx="160528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Floating-point literals"/>
          <p:cNvSpPr txBox="1"/>
          <p:nvPr>
            <p:ph type="title" idx="4294967295"/>
          </p:nvPr>
        </p:nvSpPr>
        <p:spPr>
          <a:xfrm>
            <a:off x="1206500" y="952500"/>
            <a:ext cx="10848763" cy="1435100"/>
          </a:xfrm>
          <a:prstGeom prst="rect">
            <a:avLst/>
          </a:prstGeom>
        </p:spPr>
        <p:txBody>
          <a:bodyPr/>
          <a:lstStyle/>
          <a:p>
            <a:pPr/>
            <a:r>
              <a:t>Floating-point literals</a:t>
            </a:r>
          </a:p>
        </p:txBody>
      </p:sp>
      <p:sp>
        <p:nvSpPr>
          <p:cNvPr id="4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800" y="3179834"/>
            <a:ext cx="14122400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izeof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Sizeof</a:t>
            </a:r>
          </a:p>
        </p:txBody>
      </p:sp>
      <p:sp>
        <p:nvSpPr>
          <p:cNvPr id="4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1200" y="5008634"/>
            <a:ext cx="102616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ointer to intege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 to integer</a:t>
            </a:r>
          </a:p>
        </p:txBody>
      </p:sp>
      <p:sp>
        <p:nvSpPr>
          <p:cNvPr id="4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0" y="4094234"/>
            <a:ext cx="14986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49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50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503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6" name="Static arr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arrays</a:t>
            </a:r>
          </a:p>
        </p:txBody>
      </p:sp>
      <p:sp>
        <p:nvSpPr>
          <p:cNvPr id="50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grpSp>
        <p:nvGrpSpPr>
          <p:cNvPr id="5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4322834"/>
            <a:ext cx="154178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2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2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52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52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2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38" name="Rectangle"/>
          <p:cNvSpPr/>
          <p:nvPr/>
        </p:nvSpPr>
        <p:spPr>
          <a:xfrm>
            <a:off x="2142434" y="4279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8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50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1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5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53" name="Rectangle"/>
          <p:cNvSpPr/>
          <p:nvPr/>
        </p:nvSpPr>
        <p:spPr>
          <a:xfrm>
            <a:off x="2142434" y="4749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6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6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7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69" name="Rectangle"/>
          <p:cNvSpPr/>
          <p:nvPr/>
        </p:nvSpPr>
        <p:spPr>
          <a:xfrm>
            <a:off x="2142434" y="5194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80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8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8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8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85" name="Rectangle"/>
          <p:cNvSpPr/>
          <p:nvPr/>
        </p:nvSpPr>
        <p:spPr>
          <a:xfrm>
            <a:off x="2142434" y="6095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6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9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6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5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98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99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2" name="Rectangle"/>
          <p:cNvSpPr/>
          <p:nvPr/>
        </p:nvSpPr>
        <p:spPr>
          <a:xfrm>
            <a:off x="2142434" y="65784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1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2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2142434" y="7035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3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4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1" name="Rectangle"/>
          <p:cNvSpPr/>
          <p:nvPr/>
        </p:nvSpPr>
        <p:spPr>
          <a:xfrm>
            <a:off x="2142434" y="74928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696" y="2939635"/>
            <a:ext cx="8991601" cy="873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9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4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sp>
        <p:nvSpPr>
          <p:cNvPr id="65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57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58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65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6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8" name="Connection Line"/>
          <p:cNvSpPr/>
          <p:nvPr/>
        </p:nvSpPr>
        <p:spPr>
          <a:xfrm>
            <a:off x="11745268" y="4945188"/>
            <a:ext cx="849603" cy="2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3" name="??"/>
          <p:cNvSpPr txBox="1"/>
          <p:nvPr/>
        </p:nvSpPr>
        <p:spPr>
          <a:xfrm>
            <a:off x="11179051" y="4872988"/>
            <a:ext cx="5662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??</a:t>
            </a:r>
          </a:p>
        </p:txBody>
      </p:sp>
      <p:sp>
        <p:nvSpPr>
          <p:cNvPr id="664" name="Rectangle"/>
          <p:cNvSpPr/>
          <p:nvPr/>
        </p:nvSpPr>
        <p:spPr>
          <a:xfrm>
            <a:off x="2142434" y="8851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7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79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8622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2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8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90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6367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9954" y="5232400"/>
            <a:ext cx="96266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Dynamic arrays using C"/>
          <p:cNvSpPr txBox="1"/>
          <p:nvPr>
            <p:ph type="title" idx="4294967295"/>
          </p:nvPr>
        </p:nvSpPr>
        <p:spPr>
          <a:xfrm>
            <a:off x="1206500" y="952500"/>
            <a:ext cx="1198312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</a:t>
            </a:r>
          </a:p>
        </p:txBody>
      </p:sp>
      <p:sp>
        <p:nvSpPr>
          <p:cNvPr id="6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01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9200" y="2946400"/>
            <a:ext cx="143256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Dynamic arrays using C++"/>
          <p:cNvSpPr txBox="1"/>
          <p:nvPr>
            <p:ph type="title" idx="4294967295"/>
          </p:nvPr>
        </p:nvSpPr>
        <p:spPr>
          <a:xfrm>
            <a:off x="1206500" y="952500"/>
            <a:ext cx="1321588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C++</a:t>
            </a:r>
          </a:p>
        </p:txBody>
      </p:sp>
      <p:sp>
        <p:nvSpPr>
          <p:cNvPr id="7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1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974" y="2775065"/>
            <a:ext cx="13851174" cy="954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24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35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cop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4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746" name="Portion of the source code where a given name is vali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Portion of the source code where a given name is valid</a:t>
            </a:r>
          </a:p>
          <a:p>
            <a:pPr marL="0" indent="0">
              <a:buSzTx/>
              <a:buNone/>
            </a:pPr>
            <a:r>
              <a:t>Typically :</a:t>
            </a:r>
          </a:p>
          <a:p>
            <a:pPr/>
            <a:r>
              <a:t>simple block of code, within {}</a:t>
            </a:r>
          </a:p>
          <a:p>
            <a:pPr/>
            <a:r>
              <a:t>function, class, namespace</a:t>
            </a:r>
          </a:p>
          <a:p>
            <a:pPr/>
            <a:r>
              <a:t>the global scope, i.e. translation unit (.cpp file + all includes)</a:t>
            </a:r>
          </a:p>
        </p:txBody>
      </p:sp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4394" y="4318000"/>
            <a:ext cx="6197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69734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50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58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1741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61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6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0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11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29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73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8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3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84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785" name="Rectangle"/>
          <p:cNvSpPr/>
          <p:nvPr/>
        </p:nvSpPr>
        <p:spPr>
          <a:xfrm>
            <a:off x="12687041" y="56676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80423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788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7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9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98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99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00" name="Rectangle"/>
          <p:cNvSpPr/>
          <p:nvPr/>
        </p:nvSpPr>
        <p:spPr>
          <a:xfrm>
            <a:off x="12687041" y="65693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78739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03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1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13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14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15" name="Rectangle"/>
          <p:cNvSpPr/>
          <p:nvPr/>
        </p:nvSpPr>
        <p:spPr>
          <a:xfrm>
            <a:off x="12687041" y="70138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39609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 and lifetime of variables</a:t>
            </a:r>
          </a:p>
        </p:txBody>
      </p:sp>
      <p:sp>
        <p:nvSpPr>
          <p:cNvPr id="818" name="Variables are (statically) allocated when defined…"/>
          <p:cNvSpPr txBox="1"/>
          <p:nvPr>
            <p:ph type="body" sz="half" idx="4294967295"/>
          </p:nvPr>
        </p:nvSpPr>
        <p:spPr>
          <a:xfrm>
            <a:off x="1206500" y="4248504"/>
            <a:ext cx="9961496" cy="825601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sp>
        <p:nvSpPr>
          <p:cNvPr id="8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2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7890" y="4318000"/>
            <a:ext cx="6832601" cy="5080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28" name="Table 1"/>
          <p:cNvGraphicFramePr/>
          <p:nvPr/>
        </p:nvGraphicFramePr>
        <p:xfrm>
          <a:off x="18954945" y="5754049"/>
          <a:ext cx="5301250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29" name="Memory layout"/>
          <p:cNvSpPr txBox="1"/>
          <p:nvPr/>
        </p:nvSpPr>
        <p:spPr>
          <a:xfrm>
            <a:off x="18800385" y="4396091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30" name="Rectangle"/>
          <p:cNvSpPr/>
          <p:nvPr/>
        </p:nvSpPr>
        <p:spPr>
          <a:xfrm>
            <a:off x="12687041" y="8398126"/>
            <a:ext cx="5567975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Name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Namepaces</a:t>
            </a:r>
          </a:p>
        </p:txBody>
      </p:sp>
      <p:sp>
        <p:nvSpPr>
          <p:cNvPr id="833" name="Namespaces allow to segment your code to avoid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Namespaces allow to segment your code to avoid name clashes</a:t>
            </a:r>
          </a:p>
          <a:p>
            <a:pPr/>
            <a:r>
              <a:t>They can be embedded to create hierarchies (separator is </a:t>
            </a:r>
            <a:r>
              <a:rPr>
                <a:solidFill>
                  <a:srgbClr val="0080FF"/>
                </a:solidFill>
              </a:rPr>
              <a:t>::</a:t>
            </a:r>
            <a:r>
              <a:t>)</a:t>
            </a:r>
          </a:p>
        </p:txBody>
      </p:sp>
      <p:sp>
        <p:nvSpPr>
          <p:cNvPr id="8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4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5377" y="2260600"/>
            <a:ext cx="7493001" cy="919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Nested names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Nested namespaces</a:t>
            </a:r>
          </a:p>
        </p:txBody>
      </p:sp>
      <p:sp>
        <p:nvSpPr>
          <p:cNvPr id="84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1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85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53" name="Easier way to declare nested namespaces"/>
          <p:cNvSpPr txBox="1"/>
          <p:nvPr>
            <p:ph type="body" sz="quarter" idx="4294967295"/>
          </p:nvPr>
        </p:nvSpPr>
        <p:spPr>
          <a:xfrm>
            <a:off x="1262727" y="3083607"/>
            <a:ext cx="13815717" cy="1000421"/>
          </a:xfrm>
          <a:prstGeom prst="rect">
            <a:avLst/>
          </a:prstGeom>
        </p:spPr>
        <p:txBody>
          <a:bodyPr/>
          <a:lstStyle/>
          <a:p>
            <a:pPr/>
            <a:r>
              <a:t>Easier way to declare nested namespaces</a:t>
            </a:r>
          </a:p>
        </p:txBody>
      </p:sp>
      <p:sp>
        <p:nvSpPr>
          <p:cNvPr id="854" name="C++98"/>
          <p:cNvSpPr txBox="1"/>
          <p:nvPr/>
        </p:nvSpPr>
        <p:spPr>
          <a:xfrm>
            <a:off x="4172861" y="519803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855" name="C++17"/>
          <p:cNvSpPr txBox="1"/>
          <p:nvPr/>
        </p:nvSpPr>
        <p:spPr>
          <a:xfrm>
            <a:off x="14833150" y="519803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C++17</a:t>
            </a:r>
          </a:p>
        </p:txBody>
      </p:sp>
      <p:pic>
        <p:nvPicPr>
          <p:cNvPr id="8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5250" y="6508638"/>
            <a:ext cx="5334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2318" y="7423038"/>
            <a:ext cx="57658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6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68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4515" y="5836510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7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7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80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4277" y="5607910"/>
            <a:ext cx="98298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9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92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7259" y="5836510"/>
            <a:ext cx="70612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0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04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9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8784" y="5607910"/>
            <a:ext cx="7493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1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16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9765" y="5963510"/>
            <a:ext cx="5130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2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28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6766" y="5734910"/>
            <a:ext cx="599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3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40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</p:txBody>
      </p:sp>
      <p:pic>
        <p:nvPicPr>
          <p:cNvPr id="9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27934" y="5734910"/>
            <a:ext cx="7264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5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52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  <a:p>
            <a:pPr/>
            <a:r>
              <a:t>As well as for any part of the nested namespaces. </a:t>
            </a:r>
          </a:p>
        </p:txBody>
      </p:sp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7463" y="5740337"/>
            <a:ext cx="6629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Anonymous namespace"/>
          <p:cNvSpPr txBox="1"/>
          <p:nvPr>
            <p:ph type="title" idx="4294967295"/>
          </p:nvPr>
        </p:nvSpPr>
        <p:spPr>
          <a:xfrm>
            <a:off x="1206500" y="952500"/>
            <a:ext cx="12318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Anonymous namespace</a:t>
            </a:r>
          </a:p>
        </p:txBody>
      </p:sp>
      <p:sp>
        <p:nvSpPr>
          <p:cNvPr id="956" name="groups a number of declarations…"/>
          <p:cNvSpPr txBox="1"/>
          <p:nvPr>
            <p:ph type="body" sz="half" idx="4294967295"/>
          </p:nvPr>
        </p:nvSpPr>
        <p:spPr>
          <a:xfrm>
            <a:off x="1206500" y="4248504"/>
            <a:ext cx="11844385" cy="8256012"/>
          </a:xfrm>
          <a:prstGeom prst="rect">
            <a:avLst/>
          </a:prstGeom>
        </p:spPr>
        <p:txBody>
          <a:bodyPr/>
          <a:lstStyle/>
          <a:p>
            <a:pPr/>
            <a:r>
              <a:t>groups a number of declarations</a:t>
            </a:r>
          </a:p>
          <a:p>
            <a:pPr/>
            <a:r>
              <a:t>visible only in the current translation unit</a:t>
            </a:r>
          </a:p>
          <a:p>
            <a:pPr/>
            <a:r>
              <a:t>but not reusable outside</a:t>
            </a:r>
          </a:p>
          <a:p>
            <a:pPr/>
            <a:r>
              <a:t>allows much better compiler optimizations and checking</a:t>
            </a:r>
          </a:p>
          <a:p>
            <a:pPr lvl="2"/>
            <a:r>
              <a:t>e.g. unused function warning</a:t>
            </a:r>
          </a:p>
          <a:p>
            <a:pPr lvl="2"/>
            <a:r>
              <a:t>context dependent optimizations</a:t>
            </a:r>
          </a:p>
        </p:txBody>
      </p:sp>
      <p:sp>
        <p:nvSpPr>
          <p:cNvPr id="9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6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6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65" name="equivalent"/>
          <p:cNvSpPr txBox="1"/>
          <p:nvPr/>
        </p:nvSpPr>
        <p:spPr>
          <a:xfrm>
            <a:off x="17642797" y="7709899"/>
            <a:ext cx="30726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equivalent </a:t>
            </a:r>
          </a:p>
        </p:txBody>
      </p:sp>
      <p:pic>
        <p:nvPicPr>
          <p:cNvPr id="9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98097" y="4022036"/>
            <a:ext cx="706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64697" y="9208993"/>
            <a:ext cx="81280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7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7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78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8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8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89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3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99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9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9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9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9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00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01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12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1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14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5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16" name="Rectangle"/>
          <p:cNvSpPr/>
          <p:nvPr/>
        </p:nvSpPr>
        <p:spPr>
          <a:xfrm>
            <a:off x="2241974" y="70227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2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2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29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30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31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32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33" name="Rectangle"/>
          <p:cNvSpPr/>
          <p:nvPr/>
        </p:nvSpPr>
        <p:spPr>
          <a:xfrm>
            <a:off x="2241974" y="74799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3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7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7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44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45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46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47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48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49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50" name="Rectangle"/>
          <p:cNvSpPr/>
          <p:nvPr/>
        </p:nvSpPr>
        <p:spPr>
          <a:xfrm>
            <a:off x="2241974" y="78990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6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6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6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6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65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66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67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68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9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0" name="Rectangle"/>
          <p:cNvSpPr/>
          <p:nvPr/>
        </p:nvSpPr>
        <p:spPr>
          <a:xfrm>
            <a:off x="2241974" y="83308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8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08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8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84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085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6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7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88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89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090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91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92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93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4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5" name="Rectangle"/>
          <p:cNvSpPr/>
          <p:nvPr/>
        </p:nvSpPr>
        <p:spPr>
          <a:xfrm>
            <a:off x="2241974" y="9207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0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0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0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08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09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10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11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2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3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4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5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6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7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18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19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20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1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22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23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4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25" name="Rectangle"/>
          <p:cNvSpPr/>
          <p:nvPr/>
        </p:nvSpPr>
        <p:spPr>
          <a:xfrm>
            <a:off x="2241974" y="100961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3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3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3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38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39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40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41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42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3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4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5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6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7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8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49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0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51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52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60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54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5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56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57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8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59" name="Rectangle"/>
          <p:cNvSpPr/>
          <p:nvPr/>
        </p:nvSpPr>
        <p:spPr>
          <a:xfrm>
            <a:off x="2241974" y="109724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985" y="3981782"/>
            <a:ext cx="12130079" cy="83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6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6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6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6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7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71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17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73" name="Table 1"/>
          <p:cNvGraphicFramePr/>
          <p:nvPr/>
        </p:nvGraphicFramePr>
        <p:xfrm>
          <a:off x="15966516" y="6799525"/>
          <a:ext cx="5630270" cy="4141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8983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74" name="67.0"/>
          <p:cNvSpPr txBox="1"/>
          <p:nvPr/>
        </p:nvSpPr>
        <p:spPr>
          <a:xfrm>
            <a:off x="17342186" y="8577524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75" name="80.8"/>
          <p:cNvSpPr txBox="1"/>
          <p:nvPr/>
        </p:nvSpPr>
        <p:spPr>
          <a:xfrm>
            <a:off x="17354886" y="7430034"/>
            <a:ext cx="905155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80.8</a:t>
            </a:r>
          </a:p>
        </p:txBody>
      </p:sp>
      <p:sp>
        <p:nvSpPr>
          <p:cNvPr id="1176" name="0x3000"/>
          <p:cNvSpPr txBox="1"/>
          <p:nvPr/>
        </p:nvSpPr>
        <p:spPr>
          <a:xfrm>
            <a:off x="17042058" y="6807334"/>
            <a:ext cx="1454609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77" name="Line"/>
          <p:cNvSpPr/>
          <p:nvPr/>
        </p:nvSpPr>
        <p:spPr>
          <a:xfrm flipH="1">
            <a:off x="1602531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8" name="Line"/>
          <p:cNvSpPr/>
          <p:nvPr/>
        </p:nvSpPr>
        <p:spPr>
          <a:xfrm flipH="1">
            <a:off x="1603801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9" name="Line"/>
          <p:cNvSpPr/>
          <p:nvPr/>
        </p:nvSpPr>
        <p:spPr>
          <a:xfrm flipH="1">
            <a:off x="18537851" y="771644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0" name="Line"/>
          <p:cNvSpPr/>
          <p:nvPr/>
        </p:nvSpPr>
        <p:spPr>
          <a:xfrm flipH="1">
            <a:off x="18525151" y="8863934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1" name="Line"/>
          <p:cNvSpPr/>
          <p:nvPr/>
        </p:nvSpPr>
        <p:spPr>
          <a:xfrm flipH="1">
            <a:off x="18633661" y="7093744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2" name="Line"/>
          <p:cNvSpPr/>
          <p:nvPr/>
        </p:nvSpPr>
        <p:spPr>
          <a:xfrm flipH="1">
            <a:off x="16066865" y="7093744"/>
            <a:ext cx="90515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83" name="{"/>
          <p:cNvSpPr txBox="1"/>
          <p:nvPr/>
        </p:nvSpPr>
        <p:spPr>
          <a:xfrm>
            <a:off x="15314806" y="8268587"/>
            <a:ext cx="511836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84" name="{"/>
          <p:cNvSpPr txBox="1"/>
          <p:nvPr/>
        </p:nvSpPr>
        <p:spPr>
          <a:xfrm>
            <a:off x="15314806" y="9482653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85" name="teacher"/>
          <p:cNvSpPr txBox="1"/>
          <p:nvPr/>
        </p:nvSpPr>
        <p:spPr>
          <a:xfrm rot="16200000">
            <a:off x="14528105" y="8969859"/>
            <a:ext cx="96570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86" name="student"/>
          <p:cNvSpPr txBox="1"/>
          <p:nvPr/>
        </p:nvSpPr>
        <p:spPr>
          <a:xfrm rot="16200000">
            <a:off x="14525565" y="10123292"/>
            <a:ext cx="9707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87" name="Memory layout"/>
          <p:cNvSpPr txBox="1"/>
          <p:nvPr/>
        </p:nvSpPr>
        <p:spPr>
          <a:xfrm>
            <a:off x="15868184" y="538620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95" name="Connection Line"/>
          <p:cNvSpPr/>
          <p:nvPr/>
        </p:nvSpPr>
        <p:spPr>
          <a:xfrm>
            <a:off x="14406436" y="7223626"/>
            <a:ext cx="870033" cy="3463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7" h="21600" fill="norm" stroke="1" extrusionOk="0">
                <a:moveTo>
                  <a:pt x="16217" y="21600"/>
                </a:moveTo>
                <a:cubicBezTo>
                  <a:pt x="-4699" y="13559"/>
                  <a:pt x="-5383" y="6359"/>
                  <a:pt x="14165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89" name="{"/>
          <p:cNvSpPr txBox="1"/>
          <p:nvPr/>
        </p:nvSpPr>
        <p:spPr>
          <a:xfrm>
            <a:off x="15314806" y="7010890"/>
            <a:ext cx="511836" cy="1490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90" name="director"/>
          <p:cNvSpPr txBox="1"/>
          <p:nvPr/>
        </p:nvSpPr>
        <p:spPr>
          <a:xfrm rot="16200000">
            <a:off x="14518707" y="7702763"/>
            <a:ext cx="9845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director</a:t>
            </a:r>
          </a:p>
        </p:txBody>
      </p:sp>
      <p:sp>
        <p:nvSpPr>
          <p:cNvPr id="1191" name="78.5"/>
          <p:cNvSpPr txBox="1"/>
          <p:nvPr/>
        </p:nvSpPr>
        <p:spPr>
          <a:xfrm>
            <a:off x="17316786" y="9717897"/>
            <a:ext cx="90515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92" name="Line"/>
          <p:cNvSpPr/>
          <p:nvPr/>
        </p:nvSpPr>
        <p:spPr>
          <a:xfrm flipH="1">
            <a:off x="1599991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3" name="Line"/>
          <p:cNvSpPr/>
          <p:nvPr/>
        </p:nvSpPr>
        <p:spPr>
          <a:xfrm flipH="1">
            <a:off x="18499751" y="10004307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94" name="Rectangle"/>
          <p:cNvSpPr/>
          <p:nvPr/>
        </p:nvSpPr>
        <p:spPr>
          <a:xfrm>
            <a:off x="2241974" y="11404205"/>
            <a:ext cx="1091969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05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0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0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1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1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1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1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2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2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22" name="Rectangle"/>
          <p:cNvSpPr/>
          <p:nvPr/>
        </p:nvSpPr>
        <p:spPr>
          <a:xfrm>
            <a:off x="2598082" y="78537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6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2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33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34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35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36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37" name="Rectangle"/>
          <p:cNvSpPr/>
          <p:nvPr/>
        </p:nvSpPr>
        <p:spPr>
          <a:xfrm>
            <a:off x="2598082" y="82982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4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4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4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5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52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53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4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5" name="Rectangle"/>
          <p:cNvSpPr/>
          <p:nvPr/>
        </p:nvSpPr>
        <p:spPr>
          <a:xfrm>
            <a:off x="2598082" y="87554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4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6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6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6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6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6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7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7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3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74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5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6" name="Rectangle"/>
          <p:cNvSpPr/>
          <p:nvPr/>
        </p:nvSpPr>
        <p:spPr>
          <a:xfrm>
            <a:off x="2598082" y="9212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8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87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28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289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90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91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92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3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4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95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6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7" name="Rectangle"/>
          <p:cNvSpPr/>
          <p:nvPr/>
        </p:nvSpPr>
        <p:spPr>
          <a:xfrm>
            <a:off x="2598082" y="96698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1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0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0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08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09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1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1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12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13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4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5" name="Rectangle"/>
          <p:cNvSpPr/>
          <p:nvPr/>
        </p:nvSpPr>
        <p:spPr>
          <a:xfrm>
            <a:off x="2598082" y="101016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4204616"/>
            <a:ext cx="11125200" cy="736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3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2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2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2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graphicFrame>
        <p:nvGraphicFramePr>
          <p:cNvPr id="132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2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33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33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33" name="Rectangle"/>
          <p:cNvSpPr/>
          <p:nvPr/>
        </p:nvSpPr>
        <p:spPr>
          <a:xfrm>
            <a:off x="2598082" y="10571540"/>
            <a:ext cx="965237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Enum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</a:t>
            </a:r>
          </a:p>
        </p:txBody>
      </p:sp>
      <p:sp>
        <p:nvSpPr>
          <p:cNvPr id="13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4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3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3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4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4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43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44" name="use to declare a list of related constants (enumerators)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to declare a list of related constants (enumerators)</a:t>
            </a:r>
          </a:p>
          <a:p>
            <a:pPr/>
            <a:r>
              <a:t>has an underlying integral type</a:t>
            </a:r>
          </a:p>
          <a:p>
            <a:pPr/>
            <a:r>
              <a:t>enumerator names leak into enclosing scope</a:t>
            </a:r>
          </a:p>
        </p:txBody>
      </p:sp>
      <p:pic>
        <p:nvPicPr>
          <p:cNvPr id="13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5500" y="1259498"/>
            <a:ext cx="61976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60761" y="6834064"/>
            <a:ext cx="1026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Enum clas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 class</a:t>
            </a:r>
          </a:p>
        </p:txBody>
      </p:sp>
      <p:sp>
        <p:nvSpPr>
          <p:cNvPr id="13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5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56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57" name="scopes enumerator names, avoids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scopes enumerator names, avoids name clashes</a:t>
            </a:r>
          </a:p>
          <a:p>
            <a:pPr/>
            <a:r>
              <a:t>strong typing, no automatic conversion to int</a:t>
            </a:r>
          </a:p>
        </p:txBody>
      </p:sp>
      <p:pic>
        <p:nvPicPr>
          <p:cNvPr id="13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8891" y="1540526"/>
            <a:ext cx="91948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8891" y="7125097"/>
            <a:ext cx="9194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2" name="More concrete example"/>
          <p:cNvSpPr txBox="1"/>
          <p:nvPr>
            <p:ph type="title" idx="4294967295"/>
          </p:nvPr>
        </p:nvSpPr>
        <p:spPr>
          <a:xfrm>
            <a:off x="1206500" y="952500"/>
            <a:ext cx="11596560" cy="1435100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More concrete example</a:t>
            </a:r>
          </a:p>
        </p:txBody>
      </p:sp>
      <p:grpSp>
        <p:nvGrpSpPr>
          <p:cNvPr id="13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69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pic>
        <p:nvPicPr>
          <p:cNvPr id="13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2951234"/>
            <a:ext cx="15417800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typedef and us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typedef and using</a:t>
            </a:r>
          </a:p>
        </p:txBody>
      </p:sp>
      <p:sp>
        <p:nvSpPr>
          <p:cNvPr id="1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79" name="C++98 / C++11"/>
          <p:cNvSpPr txBox="1"/>
          <p:nvPr/>
        </p:nvSpPr>
        <p:spPr>
          <a:xfrm>
            <a:off x="2647" y="2528"/>
            <a:ext cx="22347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 / C++11</a:t>
            </a:r>
          </a:p>
        </p:txBody>
      </p:sp>
      <p:sp>
        <p:nvSpPr>
          <p:cNvPr id="1380" name="Language Basics | Struct and enum types"/>
          <p:cNvSpPr txBox="1"/>
          <p:nvPr/>
        </p:nvSpPr>
        <p:spPr>
          <a:xfrm>
            <a:off x="18596596" y="3143"/>
            <a:ext cx="57942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Struct and enum types</a:t>
            </a:r>
          </a:p>
        </p:txBody>
      </p:sp>
      <p:sp>
        <p:nvSpPr>
          <p:cNvPr id="1381" name="C++98"/>
          <p:cNvSpPr txBox="1"/>
          <p:nvPr/>
        </p:nvSpPr>
        <p:spPr>
          <a:xfrm>
            <a:off x="2242383" y="422342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1382" name="C++11"/>
          <p:cNvSpPr txBox="1"/>
          <p:nvPr/>
        </p:nvSpPr>
        <p:spPr>
          <a:xfrm>
            <a:off x="13332519" y="422342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C++11</a:t>
            </a:r>
          </a:p>
        </p:txBody>
      </p:sp>
      <p:pic>
        <p:nvPicPr>
          <p:cNvPr id="138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7908" y="5329080"/>
            <a:ext cx="7696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4809" y="5328865"/>
            <a:ext cx="8991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9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95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0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0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06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5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57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15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  <p:sp>
        <p:nvSpPr>
          <p:cNvPr id="1416" name="Referen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417" name="References allow for direct access to another objec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References allow for direct access to another object</a:t>
            </a:r>
          </a:p>
          <a:p>
            <a:pPr/>
            <a:r>
              <a:t>They can be used as shortcuts / better readability</a:t>
            </a:r>
          </a:p>
          <a:p>
            <a:pPr/>
            <a:r>
              <a:t>They can be declared const to allow only read access</a:t>
            </a:r>
          </a:p>
        </p:txBody>
      </p:sp>
      <p:pic>
        <p:nvPicPr>
          <p:cNvPr id="141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1852" y="4224263"/>
            <a:ext cx="12231252" cy="5267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References vs 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References vs pointers</a:t>
            </a:r>
          </a:p>
        </p:txBody>
      </p:sp>
      <p:sp>
        <p:nvSpPr>
          <p:cNvPr id="1421" name="Natural syntax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Natural syntax</a:t>
            </a:r>
          </a:p>
          <a:p>
            <a:pPr/>
            <a:r>
              <a:t>Cannot be null</a:t>
            </a:r>
          </a:p>
          <a:p>
            <a:pPr/>
            <a:r>
              <a:t>Must be assigned when defined, cannot be reassigned</a:t>
            </a:r>
          </a:p>
          <a:p>
            <a:pPr/>
            <a:r>
              <a:t>Prefer using references instead of pointers</a:t>
            </a:r>
          </a:p>
          <a:p>
            <a:pPr/>
            <a:r>
              <a:t>Mark references </a:t>
            </a:r>
            <a:r>
              <a:rPr>
                <a:solidFill>
                  <a:srgbClr val="0080FF"/>
                </a:solidFill>
              </a:rPr>
              <a:t>const</a:t>
            </a:r>
            <a:r>
              <a:t> to prevent modification</a:t>
            </a:r>
          </a:p>
        </p:txBody>
      </p:sp>
      <p:sp>
        <p:nvSpPr>
          <p:cNvPr id="14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2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29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3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40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4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5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Struct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51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Function without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no return</a:t>
            </a:r>
          </a:p>
        </p:txBody>
      </p:sp>
      <p:sp>
        <p:nvSpPr>
          <p:cNvPr id="14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6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9400" y="4322834"/>
            <a:ext cx="11125200" cy="645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Function without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without param and return</a:t>
            </a:r>
          </a:p>
        </p:txBody>
      </p:sp>
      <p:sp>
        <p:nvSpPr>
          <p:cNvPr id="146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7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6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6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6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7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7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7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5300" y="4094234"/>
            <a:ext cx="106934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Function with param and no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no return</a:t>
            </a:r>
          </a:p>
        </p:txBody>
      </p:sp>
      <p:sp>
        <p:nvSpPr>
          <p:cNvPr id="14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8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7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7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8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8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8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8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100" y="4094234"/>
            <a:ext cx="98298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Function with param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 and return</a:t>
            </a:r>
          </a:p>
        </p:txBody>
      </p:sp>
      <p:sp>
        <p:nvSpPr>
          <p:cNvPr id="14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9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9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9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900" y="4094234"/>
            <a:ext cx="117602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Function with params and return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params and return</a:t>
            </a:r>
          </a:p>
        </p:txBody>
      </p:sp>
      <p:sp>
        <p:nvSpPr>
          <p:cNvPr id="14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4094234"/>
            <a:ext cx="12192000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Function with default argument"/>
          <p:cNvSpPr txBox="1"/>
          <p:nvPr>
            <p:ph type="title" idx="4294967295"/>
          </p:nvPr>
        </p:nvSpPr>
        <p:spPr>
          <a:xfrm>
            <a:off x="1206500" y="952500"/>
            <a:ext cx="18938645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 with default argument</a:t>
            </a:r>
          </a:p>
        </p:txBody>
      </p:sp>
      <p:sp>
        <p:nvSpPr>
          <p:cNvPr id="15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1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1700" y="3408434"/>
            <a:ext cx="12420600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